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0" r:id="rId2"/>
    <p:sldId id="393" r:id="rId3"/>
    <p:sldId id="394" r:id="rId4"/>
    <p:sldId id="374" r:id="rId5"/>
    <p:sldId id="332" r:id="rId6"/>
    <p:sldId id="334" r:id="rId7"/>
    <p:sldId id="335" r:id="rId8"/>
    <p:sldId id="338" r:id="rId9"/>
    <p:sldId id="339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2" r:id="rId20"/>
    <p:sldId id="350" r:id="rId21"/>
    <p:sldId id="351" r:id="rId22"/>
    <p:sldId id="353" r:id="rId23"/>
    <p:sldId id="395" r:id="rId24"/>
    <p:sldId id="396" r:id="rId25"/>
    <p:sldId id="397" r:id="rId26"/>
    <p:sldId id="384" r:id="rId27"/>
    <p:sldId id="385" r:id="rId28"/>
    <p:sldId id="386" r:id="rId29"/>
    <p:sldId id="327" r:id="rId30"/>
    <p:sldId id="419" r:id="rId31"/>
    <p:sldId id="423" r:id="rId32"/>
    <p:sldId id="329" r:id="rId3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1" d="100"/>
          <a:sy n="41" d="100"/>
        </p:scale>
        <p:origin x="776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112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381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125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529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9801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0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380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011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70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2792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7838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flip="none" rotWithShape="1">
          <a:gsLst>
            <a:gs pos="0">
              <a:srgbClr val="323232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2D261-3CA8-4232-8A36-5418A65A8676}" type="datetimeFigureOut">
              <a:rPr lang="es-AR" smtClean="0"/>
              <a:t>20/4/2023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4700D92-518C-4872-A89F-2A7AB3B39CFD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407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izJLIQ-a3E" TargetMode="External"/><Relationship Id="rId2" Type="http://schemas.openxmlformats.org/officeDocument/2006/relationships/hyperlink" Target="https://www.youtube.com/watch?v=ziNqr80hSm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gentinaeninternet.ar/igualdad-digital-con-la-tecnologia-enfocada-en-la-accesibilidad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3768B-4B5C-67DF-072C-3E921CD69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2788" y="1554463"/>
            <a:ext cx="8846424" cy="1463040"/>
          </a:xfrm>
        </p:spPr>
        <p:txBody>
          <a:bodyPr>
            <a:normAutofit fontScale="90000"/>
          </a:bodyPr>
          <a:lstStyle/>
          <a:p>
            <a:r>
              <a:rPr lang="es-ES" sz="5400" dirty="0"/>
              <a:t>Formularios accesibles</a:t>
            </a:r>
            <a:endParaRPr lang="es-AR" sz="54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F72FD81-80B5-4CD1-917F-CD80A1C09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1463040"/>
          </a:xfrm>
        </p:spPr>
        <p:txBody>
          <a:bodyPr>
            <a:noAutofit/>
          </a:bodyPr>
          <a:lstStyle/>
          <a:p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Miguel Barraza</a:t>
            </a:r>
          </a:p>
        </p:txBody>
      </p:sp>
    </p:spTree>
    <p:extLst>
      <p:ext uri="{BB962C8B-B14F-4D97-AF65-F5344CB8AC3E}">
        <p14:creationId xmlns:p14="http://schemas.microsoft.com/office/powerpoint/2010/main" val="1119635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21919"/>
            <a:ext cx="9291215" cy="1049235"/>
          </a:xfrm>
        </p:spPr>
        <p:txBody>
          <a:bodyPr/>
          <a:lstStyle/>
          <a:p>
            <a:r>
              <a:rPr lang="es-ES" dirty="0"/>
              <a:t>Uso de </a:t>
            </a:r>
            <a:r>
              <a:rPr lang="es-ES" dirty="0" err="1"/>
              <a:t>fieldset</a:t>
            </a:r>
            <a:r>
              <a:rPr lang="es-ES" dirty="0"/>
              <a:t> y </a:t>
            </a:r>
            <a:r>
              <a:rPr lang="es-ES" dirty="0" err="1"/>
              <a:t>legend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371154"/>
            <a:ext cx="9291215" cy="48867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&lt;</a:t>
            </a:r>
            <a:r>
              <a:rPr lang="en-US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fieldset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	&lt;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legend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  <a:r>
              <a:rPr lang="en-US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Selecciona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tu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helado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favorito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&lt;/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legend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CED5E5"/>
                </a:solidFill>
                <a:latin typeface="Consolas" panose="020B0609020204030204" pitchFamily="49" charset="0"/>
                <a:ea typeface="Verdana" panose="020B0604030504040204" pitchFamily="34" charset="0"/>
              </a:rPr>
              <a:t>	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&lt;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input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type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"radio"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id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"Chocolate"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name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helado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	&lt;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label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for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"Chocolate"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&gt;Chocolate&lt;/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label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	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	&lt;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input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type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"radio"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id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frutilla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name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helado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	&lt;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label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for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frutilla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  <a:r>
              <a:rPr lang="en-US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Frutilla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&lt;/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label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</a:p>
          <a:p>
            <a:pPr marL="0" indent="0">
              <a:buNone/>
            </a:pPr>
            <a:endParaRPr lang="en-US" b="0" dirty="0">
              <a:solidFill>
                <a:srgbClr val="CED5E5"/>
              </a:solidFill>
              <a:effectLst/>
              <a:latin typeface="Consolas" panose="020B0609020204030204" pitchFamily="49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	&lt;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input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type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"radio"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id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vainilla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name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helado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	&lt;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label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for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vainilla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  <a:r>
              <a:rPr lang="en-US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Vainilla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&lt;/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label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&lt;/</a:t>
            </a:r>
            <a:r>
              <a:rPr lang="en-US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fieldset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7848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Inputs de tipo text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813321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ES" dirty="0"/>
              <a:t>El id de cada 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ES" dirty="0"/>
              <a:t>y su etiqueta asociada, únicos por cada página.</a:t>
            </a:r>
          </a:p>
          <a:p>
            <a:pPr>
              <a:lnSpc>
                <a:spcPct val="150000"/>
              </a:lnSpc>
            </a:pPr>
            <a:r>
              <a:rPr lang="es-ES" dirty="0"/>
              <a:t>Al hacer click, hace </a:t>
            </a:r>
            <a:r>
              <a:rPr lang="es-ES" dirty="0" err="1"/>
              <a:t>focus</a:t>
            </a:r>
            <a:r>
              <a:rPr lang="es-ES" dirty="0"/>
              <a:t> a su etiqueta asociada.</a:t>
            </a:r>
          </a:p>
        </p:txBody>
      </p:sp>
    </p:spTree>
    <p:extLst>
      <p:ext uri="{BB962C8B-B14F-4D97-AF65-F5344CB8AC3E}">
        <p14:creationId xmlns:p14="http://schemas.microsoft.com/office/powerpoint/2010/main" val="304962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textareas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AR" sz="2000" b="0" dirty="0">
              <a:solidFill>
                <a:srgbClr val="CED5E5"/>
              </a:solidFill>
              <a:effectLst/>
            </a:endParaRP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"texto"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&gt;Comentario&lt;/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"texto"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"comentario"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s-AR" sz="2000" b="0" dirty="0">
              <a:solidFill>
                <a:srgbClr val="CED5E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72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07266"/>
            <a:ext cx="9291215" cy="1049235"/>
          </a:xfrm>
        </p:spPr>
        <p:txBody>
          <a:bodyPr/>
          <a:lstStyle/>
          <a:p>
            <a:r>
              <a:rPr lang="es-ES" dirty="0" err="1"/>
              <a:t>checkbox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56501"/>
            <a:ext cx="9673621" cy="5394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&gt;Indica tu agregado&lt;/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"tomate"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"comida"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"tomate"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"tomate"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&gt;Tomate&lt;/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"queso"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"comida"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"queso"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"queso"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&gt;Queso&lt;/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"pan"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"comida"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"pan"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"pan"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&gt;Pan&lt;/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"legumbre"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"comida"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"legumbre"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"legumbre"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&gt;Legumbre&lt;/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7567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Fieldset</a:t>
            </a:r>
            <a:r>
              <a:rPr lang="es-ES" dirty="0"/>
              <a:t> y </a:t>
            </a:r>
            <a:r>
              <a:rPr lang="es-ES" dirty="0" err="1"/>
              <a:t>legend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ES" sz="2000" dirty="0"/>
              <a:t>	agrupa elementos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  <a:endParaRPr lang="es-ES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s-ES" sz="2000" dirty="0"/>
              <a:t>	el texto debe ser breve y descriptivo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" sz="2000" dirty="0"/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82398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58419"/>
            <a:ext cx="9291215" cy="1049235"/>
          </a:xfrm>
        </p:spPr>
        <p:txBody>
          <a:bodyPr/>
          <a:lstStyle/>
          <a:p>
            <a:r>
              <a:rPr lang="es-ES" dirty="0"/>
              <a:t>Radio </a:t>
            </a:r>
            <a:r>
              <a:rPr lang="es-ES" dirty="0" err="1"/>
              <a:t>buttons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06500"/>
            <a:ext cx="9291215" cy="52959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&gt;Selecciona tu agregado&lt;/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"tomate"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"comida"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"tomate"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&gt;Tomate&lt;/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"queso"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"comida"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"queso"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&gt;Queso&lt;/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"pan"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"comida"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"pan"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&gt;Pan&lt;/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986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Menús de tipo select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foodchoice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&gt;¿Cuál es tu agregado?&lt;/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foodchoice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"select"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&gt;Tomate&lt;/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&gt;Queso&lt;/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&gt;Pan&lt;/</a:t>
            </a:r>
            <a:r>
              <a:rPr lang="es-AR" sz="2000" b="0" dirty="0" err="1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0160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botones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291215" cy="4359668"/>
          </a:xfrm>
        </p:spPr>
        <p:txBody>
          <a:bodyPr>
            <a:normAutofit/>
          </a:bodyPr>
          <a:lstStyle/>
          <a:p>
            <a:pPr marL="228600" lvl="1">
              <a:lnSpc>
                <a:spcPct val="160000"/>
              </a:lnSpc>
              <a:spcBef>
                <a:spcPts val="1000"/>
              </a:spcBef>
            </a:pPr>
            <a:r>
              <a:rPr lang="es-ES" sz="2000" dirty="0"/>
              <a:t>Botones de formulario (</a:t>
            </a:r>
            <a:r>
              <a:rPr lang="es-ES" sz="2000" dirty="0" err="1"/>
              <a:t>submit</a:t>
            </a:r>
            <a:r>
              <a:rPr lang="es-ES" sz="2000" dirty="0"/>
              <a:t>, </a:t>
            </a:r>
            <a:r>
              <a:rPr lang="es-ES" sz="2000" dirty="0" err="1"/>
              <a:t>reset</a:t>
            </a:r>
            <a:r>
              <a:rPr lang="es-ES" sz="2000" dirty="0"/>
              <a:t> y button)</a:t>
            </a:r>
          </a:p>
          <a:p>
            <a:pPr marL="228600" lvl="1">
              <a:lnSpc>
                <a:spcPct val="160000"/>
              </a:lnSpc>
              <a:spcBef>
                <a:spcPts val="1000"/>
              </a:spcBef>
            </a:pPr>
            <a:r>
              <a:rPr lang="es-ES" sz="2000" dirty="0"/>
              <a:t>No se necesita información adicional.</a:t>
            </a:r>
          </a:p>
          <a:p>
            <a:pPr marL="228600" lvl="1">
              <a:lnSpc>
                <a:spcPct val="160000"/>
              </a:lnSpc>
              <a:spcBef>
                <a:spcPts val="1000"/>
              </a:spcBef>
            </a:pPr>
            <a:r>
              <a:rPr lang="es-ES" sz="2000" dirty="0"/>
              <a:t>El atributo de </a:t>
            </a:r>
            <a:r>
              <a:rPr lang="es-AR" sz="2000" dirty="0" err="1">
                <a:solidFill>
                  <a:srgbClr val="AE81FF"/>
                </a:solidFill>
              </a:rPr>
              <a:t>value</a:t>
            </a:r>
            <a:r>
              <a:rPr lang="es-ES" sz="2000" dirty="0"/>
              <a:t> nunca debe dejarse vacío.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" sz="2000" dirty="0"/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"Enviar Formulario"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"Limpiar Formulario"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&gt;Activar&lt;/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0560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Formularios avanzados (aria)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2000" dirty="0"/>
              <a:t>aria-labelledby</a:t>
            </a:r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2000" dirty="0"/>
              <a:t>aria-</a:t>
            </a:r>
            <a:r>
              <a:rPr lang="es-ES" sz="2000" dirty="0" err="1"/>
              <a:t>descriptionby</a:t>
            </a:r>
            <a:endParaRPr lang="es-ES" sz="2000" dirty="0"/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2000" dirty="0"/>
              <a:t>aria-label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18248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Aria-labelledby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2000" dirty="0"/>
              <a:t>El campo indica qué elemento lo etiqueta, haciendo referencia a su atributo id.</a:t>
            </a:r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endParaRPr lang="es-ES" sz="2000" dirty="0"/>
          </a:p>
          <a:p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&lt;</a:t>
            </a:r>
            <a:r>
              <a:rPr lang="en-US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aria-labelledby</a:t>
            </a:r>
            <a:r>
              <a:rPr lang="en-US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3704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s_bad">
            <a:hlinkClick r:id="" action="ppaction://media"/>
            <a:extLst>
              <a:ext uri="{FF2B5EF4-FFF2-40B4-BE49-F238E27FC236}">
                <a16:creationId xmlns:a16="http://schemas.microsoft.com/office/drawing/2014/main" id="{1FBD6BE0-410C-79F5-A4B5-3054F02E9D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8610" y="106834"/>
            <a:ext cx="8858090" cy="6644332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13"/>
            <a:ext cx="3533422" cy="1119976"/>
          </a:xfrm>
        </p:spPr>
        <p:txBody>
          <a:bodyPr/>
          <a:lstStyle/>
          <a:p>
            <a:r>
              <a:rPr lang="es-ES" dirty="0"/>
              <a:t>formulario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6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Aria-</a:t>
            </a:r>
            <a:r>
              <a:rPr lang="es-ES" dirty="0" err="1"/>
              <a:t>describedby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291215" cy="4359668"/>
          </a:xfrm>
        </p:spPr>
        <p:txBody>
          <a:bodyPr>
            <a:norm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2000" u="sng" dirty="0"/>
              <a:t>Información adicional</a:t>
            </a:r>
            <a:r>
              <a:rPr lang="es-ES" sz="2000" dirty="0"/>
              <a:t>: asocia al campo con el atributo aria-</a:t>
            </a:r>
            <a:r>
              <a:rPr lang="es-ES" sz="2000" dirty="0" err="1"/>
              <a:t>describedby</a:t>
            </a:r>
            <a:r>
              <a:rPr lang="es-ES" sz="2000" dirty="0"/>
              <a:t>.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endParaRPr lang="es-ES" sz="2000" dirty="0"/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</a:rPr>
              <a:t>	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&gt;Restablecer Contraseña&lt;/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aria-			</a:t>
            </a:r>
            <a:r>
              <a:rPr lang="es-AR" sz="2000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describedby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nuevapass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s-AR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nuevapass</a:t>
            </a:r>
            <a:r>
              <a:rPr lang="es-AR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&gt;La contraseña debe tener al menos 8 		letras, una mayúscula, un número, y un símbolo (como 		punto, </a:t>
            </a:r>
            <a:r>
              <a:rPr lang="es-AR" sz="2000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guión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)&lt;/</a:t>
            </a:r>
            <a:r>
              <a:rPr lang="es-AR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s-AR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917665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nota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2000" dirty="0"/>
              <a:t>aria-</a:t>
            </a:r>
            <a:r>
              <a:rPr lang="es-ES" sz="2000" dirty="0" err="1"/>
              <a:t>describedby</a:t>
            </a:r>
            <a:r>
              <a:rPr lang="es-ES" sz="2000" dirty="0"/>
              <a:t>: apunta al id del elemento.</a:t>
            </a:r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2000" dirty="0"/>
              <a:t>aria-labelledby sobrescribe al &lt;label&gt;</a:t>
            </a:r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2000" dirty="0"/>
              <a:t>aria-</a:t>
            </a:r>
            <a:r>
              <a:rPr lang="es-ES" sz="2000" dirty="0" err="1"/>
              <a:t>describedby</a:t>
            </a:r>
            <a:r>
              <a:rPr lang="es-ES" sz="2000" dirty="0"/>
              <a:t> no lo hace.</a:t>
            </a:r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2000" dirty="0"/>
              <a:t>aria-</a:t>
            </a:r>
            <a:r>
              <a:rPr lang="es-ES" sz="2000" dirty="0" err="1"/>
              <a:t>describedby</a:t>
            </a:r>
            <a:r>
              <a:rPr lang="es-ES" sz="2000" dirty="0"/>
              <a:t> debe usarse adicionalmente al &lt;label&gt;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63335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Labels</a:t>
            </a:r>
            <a:r>
              <a:rPr lang="es-ES" dirty="0"/>
              <a:t> invisibles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s-ES" sz="2000" dirty="0"/>
              <a:t>Ocultar con CSS</a:t>
            </a:r>
          </a:p>
          <a:p>
            <a:pPr marL="0" indent="0">
              <a:buNone/>
            </a:pPr>
            <a:endParaRPr lang="en-US" sz="2000" b="0" dirty="0">
              <a:solidFill>
                <a:srgbClr val="CED5E5"/>
              </a:solidFill>
              <a:effectLst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"hidden"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000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Búsqueda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0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Búsqueda</a:t>
            </a:r>
            <a:r>
              <a:rPr lang="en-US" sz="20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2000" b="0" dirty="0">
              <a:solidFill>
                <a:srgbClr val="CED5E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22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8BBD5-6308-4839-82EC-090131BB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904383"/>
            <a:ext cx="9291215" cy="1049235"/>
          </a:xfrm>
        </p:spPr>
        <p:txBody>
          <a:bodyPr/>
          <a:lstStyle/>
          <a:p>
            <a:r>
              <a:rPr lang="es-ES" dirty="0"/>
              <a:t>Web aria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60624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aria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68500"/>
            <a:ext cx="9291215" cy="44061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 err="1"/>
              <a:t>Accessible</a:t>
            </a:r>
            <a:r>
              <a:rPr lang="es-ES" dirty="0"/>
              <a:t> </a:t>
            </a:r>
            <a:r>
              <a:rPr lang="es-ES" dirty="0" err="1"/>
              <a:t>Rich</a:t>
            </a:r>
            <a:r>
              <a:rPr lang="es-ES" dirty="0"/>
              <a:t> Internet </a:t>
            </a:r>
            <a:r>
              <a:rPr lang="es-ES" dirty="0" err="1"/>
              <a:t>Applications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dirty="0"/>
              <a:t>Aplicaciones de Internet Enriquecidas y Accesibles.</a:t>
            </a:r>
          </a:p>
          <a:p>
            <a:pPr>
              <a:lnSpc>
                <a:spcPct val="150000"/>
              </a:lnSpc>
            </a:pPr>
            <a:r>
              <a:rPr lang="es-ES" dirty="0"/>
              <a:t>Aria es un conjunto de atributos HTML que nos permite hacer más accesible la navegación de personas con discapacidad visual o auditiva. </a:t>
            </a:r>
          </a:p>
          <a:p>
            <a:pPr>
              <a:lnSpc>
                <a:spcPct val="150000"/>
              </a:lnSpc>
            </a:pPr>
            <a:r>
              <a:rPr lang="es-ES" dirty="0"/>
              <a:t>También se puede dar funcionalidades específicas a los elementos del DOM definiéndolo incluso con JavaScript.</a:t>
            </a:r>
          </a:p>
        </p:txBody>
      </p:sp>
    </p:spTree>
    <p:extLst>
      <p:ext uri="{BB962C8B-B14F-4D97-AF65-F5344CB8AC3E}">
        <p14:creationId xmlns:p14="http://schemas.microsoft.com/office/powerpoint/2010/main" val="404193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3505200" cy="1049235"/>
          </a:xfrm>
        </p:spPr>
        <p:txBody>
          <a:bodyPr/>
          <a:lstStyle/>
          <a:p>
            <a:r>
              <a:rPr lang="es-ES" dirty="0"/>
              <a:t>Aria-</a:t>
            </a:r>
            <a:r>
              <a:rPr lang="es-ES" dirty="0" err="1"/>
              <a:t>disable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5079" y="190500"/>
            <a:ext cx="9305321" cy="66675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	 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aria-</a:t>
            </a:r>
            <a:r>
              <a:rPr lang="es-AR" sz="1200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disable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"Aceptar"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tabindex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"-1"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"modal-</a:t>
            </a:r>
            <a:r>
              <a:rPr lang="es-AR" sz="12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"modal-content"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   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"modal-</a:t>
            </a:r>
            <a:r>
              <a:rPr lang="es-AR" sz="12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     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"modal-title"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&gt;Modal title&lt;/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     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btn-close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data-bs-</a:t>
            </a:r>
            <a:r>
              <a:rPr lang="es-AR" sz="1200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dismiss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aria-label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    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    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"modal-</a:t>
            </a:r>
            <a:r>
              <a:rPr lang="es-AR" sz="12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         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&gt;Modal </a:t>
            </a:r>
            <a:r>
              <a:rPr lang="es-AR" sz="1200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text </a:t>
            </a:r>
            <a:r>
              <a:rPr lang="es-AR" sz="1200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goes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here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.&lt;/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    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    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"modal-</a:t>
            </a:r>
            <a:r>
              <a:rPr lang="es-AR" sz="12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         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btn-secondary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data-bs-</a:t>
            </a:r>
            <a:r>
              <a:rPr lang="es-AR" sz="1200" b="0" dirty="0" err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dismiss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AR" sz="1200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         &lt;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s-AR" sz="1200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i="1" dirty="0" err="1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btn-primary</a:t>
            </a:r>
            <a:r>
              <a:rPr lang="es-AR" sz="1200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AR" sz="1200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sz="1200" b="0" dirty="0" err="1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changes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    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          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         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   	 &lt;/</a:t>
            </a:r>
            <a:r>
              <a:rPr lang="es-AR" sz="1200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s-AR" sz="1200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02664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8BBD5-6308-4839-82EC-090131BB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904383"/>
            <a:ext cx="9291215" cy="1049235"/>
          </a:xfrm>
        </p:spPr>
        <p:txBody>
          <a:bodyPr/>
          <a:lstStyle/>
          <a:p>
            <a:r>
              <a:rPr lang="es-ES" dirty="0"/>
              <a:t>Documentación de accesibilidad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80676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588619"/>
            <a:ext cx="9291215" cy="1049235"/>
          </a:xfrm>
        </p:spPr>
        <p:txBody>
          <a:bodyPr/>
          <a:lstStyle/>
          <a:p>
            <a:r>
              <a:rPr lang="es-ES" dirty="0"/>
              <a:t>Accesibilidad en </a:t>
            </a:r>
            <a:r>
              <a:rPr lang="es-ES" dirty="0" err="1"/>
              <a:t>bootstrap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27C49B2-C270-6A4D-3F9C-53E90C883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088" y="1845469"/>
            <a:ext cx="8053212" cy="4529932"/>
          </a:xfrm>
        </p:spPr>
      </p:pic>
    </p:spTree>
    <p:extLst>
      <p:ext uri="{BB962C8B-B14F-4D97-AF65-F5344CB8AC3E}">
        <p14:creationId xmlns:p14="http://schemas.microsoft.com/office/powerpoint/2010/main" val="2391902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588619"/>
            <a:ext cx="9291215" cy="1049235"/>
          </a:xfrm>
        </p:spPr>
        <p:txBody>
          <a:bodyPr/>
          <a:lstStyle/>
          <a:p>
            <a:r>
              <a:rPr lang="es-ES" dirty="0"/>
              <a:t>Accesibilidad en </a:t>
            </a:r>
            <a:r>
              <a:rPr lang="es-ES" dirty="0" err="1"/>
              <a:t>react</a:t>
            </a:r>
            <a:endParaRPr lang="es-AR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C105EA6-2018-FC47-1A06-6205B0B36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086" y="1651000"/>
            <a:ext cx="8233825" cy="4631527"/>
          </a:xfrm>
        </p:spPr>
      </p:pic>
    </p:spTree>
    <p:extLst>
      <p:ext uri="{BB962C8B-B14F-4D97-AF65-F5344CB8AC3E}">
        <p14:creationId xmlns:p14="http://schemas.microsoft.com/office/powerpoint/2010/main" val="4219747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93A48-FC91-4503-B0E5-BD54209E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904383"/>
            <a:ext cx="9291215" cy="1049235"/>
          </a:xfrm>
        </p:spPr>
        <p:txBody>
          <a:bodyPr/>
          <a:lstStyle/>
          <a:p>
            <a:r>
              <a:rPr lang="es-AR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9488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ms_ok">
            <a:hlinkClick r:id="" action="ppaction://media"/>
            <a:extLst>
              <a:ext uri="{FF2B5EF4-FFF2-40B4-BE49-F238E27FC236}">
                <a16:creationId xmlns:a16="http://schemas.microsoft.com/office/drawing/2014/main" id="{8AFF4920-61EC-6BAD-6439-83648C62A6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5900" y="94866"/>
            <a:ext cx="8890000" cy="666826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13"/>
            <a:ext cx="3533422" cy="1119976"/>
          </a:xfrm>
        </p:spPr>
        <p:txBody>
          <a:bodyPr/>
          <a:lstStyle/>
          <a:p>
            <a:r>
              <a:rPr lang="es-ES" dirty="0"/>
              <a:t>formulario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9885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473594"/>
            <a:ext cx="9291215" cy="1049235"/>
          </a:xfrm>
        </p:spPr>
        <p:txBody>
          <a:bodyPr/>
          <a:lstStyle/>
          <a:p>
            <a:r>
              <a:rPr lang="es-ES" dirty="0"/>
              <a:t>Material complementario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593670"/>
            <a:ext cx="9291215" cy="4911634"/>
          </a:xfrm>
        </p:spPr>
        <p:txBody>
          <a:bodyPr>
            <a:norm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1600" dirty="0"/>
              <a:t>Accesibilidad en el Ciclo de Desarrollo: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s-ES" sz="1600" dirty="0">
                <a:hlinkClick r:id="rId2"/>
              </a:rPr>
              <a:t>https://www.youtube.com/watch?v=ziNqr80hSmc</a:t>
            </a:r>
            <a:endParaRPr lang="es-ES" sz="1600" dirty="0"/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1600" dirty="0"/>
              <a:t>Web ARIA (resumen en la </a:t>
            </a:r>
            <a:r>
              <a:rPr lang="es-ES" sz="1600" dirty="0" err="1"/>
              <a:t>Nerdearla</a:t>
            </a:r>
            <a:r>
              <a:rPr lang="es-ES" sz="1600" dirty="0"/>
              <a:t>):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s-ES" sz="1600" dirty="0">
                <a:hlinkClick r:id="rId3"/>
              </a:rPr>
              <a:t>https://www.youtube.com/watch?v=zizJLIQ-a3E</a:t>
            </a:r>
            <a:endParaRPr lang="es-ES" sz="1600" dirty="0"/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s-ES" sz="1600" dirty="0"/>
              <a:t>Igualdad digital con la tecnología enfocada en la accesibilidad(35 años en internet - Igualdad digital: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s-ES" sz="1600" dirty="0">
                <a:hlinkClick r:id="rId4"/>
              </a:rPr>
              <a:t>https://argentinaeninternet.ar/igualdad-digital-con-la-tecnologia-enfocada-en-la-accesibilidad/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130126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3768B-4B5C-67DF-072C-3E921CD69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2788" y="1554463"/>
            <a:ext cx="8846424" cy="1463040"/>
          </a:xfrm>
        </p:spPr>
        <p:txBody>
          <a:bodyPr>
            <a:normAutofit/>
          </a:bodyPr>
          <a:lstStyle/>
          <a:p>
            <a:r>
              <a:rPr lang="es-ES" sz="5400" dirty="0"/>
              <a:t>Créditos</a:t>
            </a:r>
            <a:endParaRPr lang="es-AR" sz="54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F72FD81-80B5-4CD1-917F-CD80A1C09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1463040"/>
          </a:xfrm>
        </p:spPr>
        <p:txBody>
          <a:bodyPr>
            <a:noAutofit/>
          </a:bodyPr>
          <a:lstStyle/>
          <a:p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Ximena romero</a:t>
            </a:r>
          </a:p>
          <a:p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Patricia Mamani</a:t>
            </a:r>
            <a:b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dirty="0">
                <a:latin typeface="Verdana" panose="020B0604030504040204" pitchFamily="34" charset="0"/>
                <a:ea typeface="Verdana" panose="020B0604030504040204" pitchFamily="34" charset="0"/>
              </a:rPr>
              <a:t>Miguel Barraza</a:t>
            </a:r>
          </a:p>
        </p:txBody>
      </p:sp>
    </p:spTree>
    <p:extLst>
      <p:ext uri="{BB962C8B-B14F-4D97-AF65-F5344CB8AC3E}">
        <p14:creationId xmlns:p14="http://schemas.microsoft.com/office/powerpoint/2010/main" val="2507975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FF5C7-12DC-42DB-8656-EC64CFE5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904383"/>
            <a:ext cx="9291215" cy="1049235"/>
          </a:xfrm>
        </p:spPr>
        <p:txBody>
          <a:bodyPr/>
          <a:lstStyle/>
          <a:p>
            <a:r>
              <a:rPr lang="es-AR" dirty="0"/>
              <a:t>¡Muchas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241685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Fáciles de usar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Claros e intuitivos</a:t>
            </a:r>
          </a:p>
          <a:p>
            <a:pPr>
              <a:lnSpc>
                <a:spcPct val="150000"/>
              </a:lnSpc>
            </a:pPr>
            <a:r>
              <a:rPr lang="es-ES" dirty="0"/>
              <a:t>Orden de tabulado</a:t>
            </a:r>
          </a:p>
          <a:p>
            <a:pPr>
              <a:lnSpc>
                <a:spcPct val="150000"/>
              </a:lnSpc>
            </a:pPr>
            <a:r>
              <a:rPr lang="es-ES" dirty="0"/>
              <a:t>Sencillo de entender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8674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 recomendable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s-ES" sz="2000" dirty="0"/>
              <a:t>20 campos, 19 obligatorios y 1 opcional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s-ES" sz="2000" dirty="0"/>
              <a:t>"Cuando todo es importante nada lo es"</a:t>
            </a:r>
          </a:p>
        </p:txBody>
      </p:sp>
    </p:spTree>
    <p:extLst>
      <p:ext uri="{BB962C8B-B14F-4D97-AF65-F5344CB8AC3E}">
        <p14:creationId xmlns:p14="http://schemas.microsoft.com/office/powerpoint/2010/main" val="42949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Accesibles mediante teclado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s-ES" dirty="0"/>
          </a:p>
          <a:p>
            <a:pPr>
              <a:lnSpc>
                <a:spcPct val="150000"/>
              </a:lnSpc>
            </a:pPr>
            <a:r>
              <a:rPr lang="es-ES" dirty="0"/>
              <a:t>Muchas personas usan un teclado para navegar</a:t>
            </a:r>
          </a:p>
          <a:p>
            <a:pPr>
              <a:lnSpc>
                <a:spcPct val="150000"/>
              </a:lnSpc>
            </a:pPr>
            <a:r>
              <a:rPr lang="es-ES" dirty="0"/>
              <a:t>Se debe asegurar que se puede rellenar utilizando el teclado.</a:t>
            </a:r>
          </a:p>
          <a:p>
            <a:pPr>
              <a:lnSpc>
                <a:spcPct val="150000"/>
              </a:lnSpc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32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Uso de </a:t>
            </a:r>
            <a:r>
              <a:rPr lang="es-ES" dirty="0" err="1"/>
              <a:t>javascript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Dirigir el foco: </a:t>
            </a:r>
            <a:r>
              <a:rPr lang="es-ES" dirty="0" err="1"/>
              <a:t>focus</a:t>
            </a:r>
            <a:r>
              <a:rPr lang="es-ES" dirty="0"/>
              <a:t> </a:t>
            </a:r>
          </a:p>
          <a:p>
            <a:pPr>
              <a:lnSpc>
                <a:spcPct val="150000"/>
              </a:lnSpc>
            </a:pPr>
            <a:r>
              <a:rPr lang="es-ES" dirty="0"/>
              <a:t>Enviar el formulario: </a:t>
            </a:r>
            <a:r>
              <a:rPr lang="es-ES" dirty="0" err="1"/>
              <a:t>submit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591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recordar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Añadir el atributo alt a una imagen cuando es contenido, no algo decorativo.</a:t>
            </a:r>
          </a:p>
          <a:p>
            <a:r>
              <a:rPr lang="es-ES" dirty="0"/>
              <a:t>Asociar cada </a:t>
            </a:r>
            <a:r>
              <a:rPr lang="es-AR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AR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AR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ES" dirty="0"/>
              <a:t>a su etiqueta asociada.</a:t>
            </a:r>
          </a:p>
        </p:txBody>
      </p:sp>
    </p:spTree>
    <p:extLst>
      <p:ext uri="{BB962C8B-B14F-4D97-AF65-F5344CB8AC3E}">
        <p14:creationId xmlns:p14="http://schemas.microsoft.com/office/powerpoint/2010/main" val="788135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1A581-1779-5B3F-2056-223E78D4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Asociar sin id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29343-DE12-77D7-DB1A-83913291C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ES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E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E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¿Cuál es su nombre?</a:t>
            </a:r>
          </a:p>
          <a:p>
            <a:pPr marL="0" indent="0">
              <a:buNone/>
            </a:pPr>
            <a:r>
              <a:rPr lang="es-E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es-ES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E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ES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s-E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s-ES" b="0" dirty="0">
                <a:solidFill>
                  <a:srgbClr val="56D6D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ES" b="0" i="1" dirty="0"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s-E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s-E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ES" b="0" dirty="0">
                <a:solidFill>
                  <a:srgbClr val="FB467B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s-ES" b="0" dirty="0">
                <a:solidFill>
                  <a:srgbClr val="CED5E5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s-ES" dirty="0">
              <a:solidFill>
                <a:srgbClr val="CED5E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ES" b="0" dirty="0">
              <a:solidFill>
                <a:srgbClr val="CED5E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20353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Personalizado 1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A9D5F3"/>
      </a:hlink>
      <a:folHlink>
        <a:srgbClr val="D7C3C3"/>
      </a:folHlink>
    </a:clrScheme>
    <a:fontScheme name="Personalizado 1">
      <a:majorFont>
        <a:latin typeface="Arial Black"/>
        <a:ea typeface=""/>
        <a:cs typeface=""/>
      </a:majorFont>
      <a:minorFont>
        <a:latin typeface="Verdana"/>
        <a:ea typeface=""/>
        <a:cs typeface="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1211</Words>
  <Application>Microsoft Office PowerPoint</Application>
  <PresentationFormat>Panorámica</PresentationFormat>
  <Paragraphs>164</Paragraphs>
  <Slides>32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Consolas</vt:lpstr>
      <vt:lpstr>Verdana</vt:lpstr>
      <vt:lpstr>Galería</vt:lpstr>
      <vt:lpstr>Formularios accesibles</vt:lpstr>
      <vt:lpstr>formulario</vt:lpstr>
      <vt:lpstr>formulario</vt:lpstr>
      <vt:lpstr>Fáciles de usar</vt:lpstr>
      <vt:lpstr>No recomendable</vt:lpstr>
      <vt:lpstr>Accesibles mediante teclado</vt:lpstr>
      <vt:lpstr>Uso de javascript</vt:lpstr>
      <vt:lpstr>recordar</vt:lpstr>
      <vt:lpstr>Asociar sin id</vt:lpstr>
      <vt:lpstr>Uso de fieldset y legend</vt:lpstr>
      <vt:lpstr>Inputs de tipo text</vt:lpstr>
      <vt:lpstr>textareas</vt:lpstr>
      <vt:lpstr>checkbox</vt:lpstr>
      <vt:lpstr>Fieldset y legend</vt:lpstr>
      <vt:lpstr>Radio buttons</vt:lpstr>
      <vt:lpstr>Menús de tipo select</vt:lpstr>
      <vt:lpstr>botones</vt:lpstr>
      <vt:lpstr>Formularios avanzados (aria)</vt:lpstr>
      <vt:lpstr>Aria-labelledby</vt:lpstr>
      <vt:lpstr>Aria-describedby</vt:lpstr>
      <vt:lpstr>nota</vt:lpstr>
      <vt:lpstr>Labels invisibles</vt:lpstr>
      <vt:lpstr>Web aria</vt:lpstr>
      <vt:lpstr>aria</vt:lpstr>
      <vt:lpstr>Aria-disable</vt:lpstr>
      <vt:lpstr>Documentación de accesibilidad</vt:lpstr>
      <vt:lpstr>Accesibilidad en bootstrap</vt:lpstr>
      <vt:lpstr>Accesibilidad en react</vt:lpstr>
      <vt:lpstr>conclusiones</vt:lpstr>
      <vt:lpstr>Material complementario</vt:lpstr>
      <vt:lpstr>Créditos</vt:lpstr>
      <vt:lpstr>¡Muchas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Patricia Mamani</dc:creator>
  <cp:lastModifiedBy>Miguel Angel Barraza</cp:lastModifiedBy>
  <cp:revision>46</cp:revision>
  <dcterms:created xsi:type="dcterms:W3CDTF">2023-02-26T04:37:26Z</dcterms:created>
  <dcterms:modified xsi:type="dcterms:W3CDTF">2023-04-20T13:13:59Z</dcterms:modified>
</cp:coreProperties>
</file>